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8" r:id="rId13"/>
    <p:sldId id="269" r:id="rId14"/>
    <p:sldId id="267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 descr="https://st3.depositphotos.com/4601361/12870/i/950/depositphotos_128703936-stock-photo-new-year-tree-toy-ball.jpg"/>
          <p:cNvPicPr>
            <a:picLocks noChangeAspect="1" noChangeArrowheads="1"/>
          </p:cNvPicPr>
          <p:nvPr/>
        </p:nvPicPr>
        <p:blipFill>
          <a:blip r:embed="rId2" cstate="print"/>
          <a:srcRect t="11084"/>
          <a:stretch>
            <a:fillRect/>
          </a:stretch>
        </p:blipFill>
        <p:spPr bwMode="auto">
          <a:xfrm>
            <a:off x="13676" y="0"/>
            <a:ext cx="9144000" cy="6858001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778990"/>
            <a:ext cx="4392488" cy="1901846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sz="1800" dirty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2857496"/>
            <a:ext cx="6715172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/>
              <a:t>Внеклассное занятие</a:t>
            </a:r>
            <a:endParaRPr lang="ru-RU" sz="4000" dirty="0" smtClean="0"/>
          </a:p>
          <a:p>
            <a:pPr algn="ctr"/>
            <a:r>
              <a:rPr lang="ru-RU" sz="4000" b="1" dirty="0" smtClean="0"/>
              <a:t>по</a:t>
            </a:r>
          </a:p>
          <a:p>
            <a:pPr algn="ctr"/>
            <a:r>
              <a:rPr lang="ru-RU" sz="4000" b="1" dirty="0" smtClean="0"/>
              <a:t> «Функциональной грамотности» </a:t>
            </a:r>
            <a:endParaRPr lang="ru-RU" sz="4000" dirty="0" smtClean="0"/>
          </a:p>
          <a:p>
            <a:pPr algn="ctr"/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 descr="https://st3.depositphotos.com/4601361/12870/i/950/depositphotos_128703936-stock-photo-new-year-tree-toy-ball.jpg"/>
          <p:cNvPicPr>
            <a:picLocks noChangeAspect="1" noChangeArrowheads="1"/>
          </p:cNvPicPr>
          <p:nvPr/>
        </p:nvPicPr>
        <p:blipFill>
          <a:blip r:embed="rId2" cstate="print"/>
          <a:srcRect t="11084"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778990"/>
            <a:ext cx="4392488" cy="1901846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sz="1800" dirty="0"/>
          </a:p>
          <a:p>
            <a:endParaRPr lang="ru-RU" dirty="0"/>
          </a:p>
        </p:txBody>
      </p:sp>
      <p:pic>
        <p:nvPicPr>
          <p:cNvPr id="7" name="Рисунок 6" descr="1490690069_1632-girlyand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28600"/>
            <a:ext cx="8153400" cy="10572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2910" y="3643314"/>
            <a:ext cx="7706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              </a:t>
            </a:r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928662" y="2214554"/>
          <a:ext cx="7715304" cy="4241292"/>
        </p:xfrm>
        <a:graphic>
          <a:graphicData uri="http://schemas.openxmlformats.org/drawingml/2006/table">
            <a:tbl>
              <a:tblPr/>
              <a:tblGrid>
                <a:gridCol w="3857652"/>
                <a:gridCol w="3857652"/>
              </a:tblGrid>
              <a:tr h="42148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Подарки к Новому году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Задание 1 / 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Прочитайте текст «Подарки к Новому году», расположенный справа. Для ответа на вопрос отметьте нужный вариант ответа.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чём состоит финансовая выгода приобретения подарков к Новому году заранее?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Отметьте </a:t>
                      </a:r>
                      <a:r>
                        <a:rPr lang="ru-RU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один</a:t>
                      </a:r>
                      <a:r>
                        <a:rPr lang="ru-RU" sz="1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верный вариант ответа.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Есть возможность обсуждать идеи подарков для близких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Есть возможность покупать появляющиеся в магазинах товары-новинки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Есть возможность посещать торговые центры без очередей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Есть возможность приобретать подарки по более низким ценам, посещая разные магазины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218" marR="45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ПОДАРКИ 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НОВОМУ ГОДУ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54610" marR="2000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Через месяц Новый год, думаю уже стоит задуматься о подарках родным и друзьям, – сказала Даша.</a:t>
                      </a:r>
                    </a:p>
                    <a:p>
                      <a:pPr marL="54610" marR="2000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Мне кажется, что слишком рано об этом думать, – возразила сестра Саша.</a:t>
                      </a:r>
                    </a:p>
                    <a:p>
                      <a:pPr marL="54610" marR="2000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Не согласна с тобой, я думаю, моё предложение финансово выгодное, – ответила Даша.</a:t>
                      </a:r>
                    </a:p>
                  </a:txBody>
                  <a:tcPr marL="45218" marR="45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 descr="https://st3.depositphotos.com/4601361/12870/i/950/depositphotos_128703936-stock-photo-new-year-tree-toy-ball.jpg"/>
          <p:cNvPicPr>
            <a:picLocks noChangeAspect="1" noChangeArrowheads="1"/>
          </p:cNvPicPr>
          <p:nvPr/>
        </p:nvPicPr>
        <p:blipFill>
          <a:blip r:embed="rId2" cstate="print"/>
          <a:srcRect t="11084"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778990"/>
            <a:ext cx="4392488" cy="1901846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sz="1800" dirty="0"/>
          </a:p>
          <a:p>
            <a:endParaRPr lang="ru-RU" dirty="0"/>
          </a:p>
        </p:txBody>
      </p:sp>
      <p:pic>
        <p:nvPicPr>
          <p:cNvPr id="7" name="Рисунок 6" descr="1490690069_1632-girlyand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28600"/>
            <a:ext cx="8153400" cy="10572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2910" y="3643314"/>
            <a:ext cx="7706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              </a:t>
            </a:r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928662" y="2500306"/>
          <a:ext cx="7500990" cy="4171188"/>
        </p:xfrm>
        <a:graphic>
          <a:graphicData uri="http://schemas.openxmlformats.org/drawingml/2006/table">
            <a:tbl>
              <a:tblPr/>
              <a:tblGrid>
                <a:gridCol w="3788715"/>
                <a:gridCol w="3712275"/>
              </a:tblGrid>
              <a:tr h="406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Подарки к Новому году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Задание 2 / 4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742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Прочитайте текст «Подарки к Новому году», расположенный справа. Для ответа на вопрос отметьте нужный вариант ответа, а затем запишите объяснение к нему.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742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 какой позиции из списка сестёр можно отказаться, чтобы уложиться в бюджет?</a:t>
                      </a:r>
                    </a:p>
                    <a:p>
                      <a:pPr marR="742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Отметьте </a:t>
                      </a: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один</a:t>
                      </a:r>
                      <a:r>
                        <a:rPr lang="ru-RU" sz="1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верный вариант ответа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	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Упаковка подарков в магазине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Настольная игра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Подарочный сертификат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Коврик для йоги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Мягкие тапочки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Открытки </a:t>
                      </a: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ПОДАРКИ К НОВОМУ ГОДУ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54610" marR="1104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Давай составим список подарков и посмотрим, укладываемся ли мы в наш бюджет 2000 рублей, – сказала Даша.</a:t>
                      </a:r>
                    </a:p>
                    <a:p>
                      <a:pPr marL="54610" marR="1104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Нам необходимо купить четыре подарка, обязательно красиво их упаковать и подписать открытки, это будет стоить примерно рублей 500. Маме подарим коврик для йоги за 300 рублей, папе подарочный сертификат на сумму 500 рублей, брату Роме настольную игру за 400 рублей, а бабушке мягкие тапочки стоимостью 600 рублей, – ответила Саша.</a:t>
                      </a:r>
                    </a:p>
                    <a:p>
                      <a:pPr marL="54610" marR="1104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Мне кажется, нужно пересмотреть наш список, здесь есть на чем сэкономить, иначе мы не уложимся в бюджет, – предложила Даша.</a:t>
                      </a:r>
                    </a:p>
                  </a:txBody>
                  <a:tcPr marL="59784" marR="59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 descr="https://st3.depositphotos.com/4601361/12870/i/950/depositphotos_128703936-stock-photo-new-year-tree-toy-ball.jpg"/>
          <p:cNvPicPr>
            <a:picLocks noChangeAspect="1" noChangeArrowheads="1"/>
          </p:cNvPicPr>
          <p:nvPr/>
        </p:nvPicPr>
        <p:blipFill>
          <a:blip r:embed="rId2" cstate="print"/>
          <a:srcRect t="11084"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778990"/>
            <a:ext cx="4392488" cy="1901846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sz="1800" dirty="0"/>
          </a:p>
          <a:p>
            <a:endParaRPr lang="ru-RU" dirty="0"/>
          </a:p>
        </p:txBody>
      </p:sp>
      <p:pic>
        <p:nvPicPr>
          <p:cNvPr id="7" name="Рисунок 6" descr="1490690069_1632-girlyand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28600"/>
            <a:ext cx="8153400" cy="10572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2910" y="3643314"/>
            <a:ext cx="7706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              </a:t>
            </a:r>
            <a:endParaRPr lang="ru-RU" dirty="0"/>
          </a:p>
        </p:txBody>
      </p:sp>
      <p:pic>
        <p:nvPicPr>
          <p:cNvPr id="26627" name="Рисунок 1" descr="https://img-cdn.tinkoffjournal.ru/my-wish-is-02.eqh20jm88dq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0" y="0"/>
            <a:ext cx="609600" cy="400050"/>
          </a:xfrm>
          <a:prstGeom prst="rect">
            <a:avLst/>
          </a:prstGeom>
          <a:noFill/>
        </p:spPr>
      </p:pic>
      <p:pic>
        <p:nvPicPr>
          <p:cNvPr id="26626" name="Рисунок 2" descr="http://ae01.alicdn.com/kf/HTB1Ukz1XOnrK1Rjy1Xcq6yeDVXaP/Millff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0" y="0"/>
            <a:ext cx="428625" cy="428625"/>
          </a:xfrm>
          <a:prstGeom prst="rect">
            <a:avLst/>
          </a:prstGeom>
          <a:noFill/>
        </p:spPr>
      </p:pic>
      <p:pic>
        <p:nvPicPr>
          <p:cNvPr id="26625" name="Рисунок 3" descr="https://cdn1.ozone.ru/s3/multimedia-b/600600250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504825" cy="381000"/>
          </a:xfrm>
          <a:prstGeom prst="rect">
            <a:avLst/>
          </a:prstGeom>
          <a:noFill/>
        </p:spPr>
      </p:pic>
      <p:pic>
        <p:nvPicPr>
          <p:cNvPr id="26630" name="Рисунок 1" descr="https://img-cdn.tinkoffjournal.ru/my-wish-is-02.eqh20jm88dq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0" y="0"/>
            <a:ext cx="609600" cy="400050"/>
          </a:xfrm>
          <a:prstGeom prst="rect">
            <a:avLst/>
          </a:prstGeom>
          <a:noFill/>
        </p:spPr>
      </p:pic>
      <p:pic>
        <p:nvPicPr>
          <p:cNvPr id="26629" name="Рисунок 2" descr="http://ae01.alicdn.com/kf/HTB1Ukz1XOnrK1Rjy1Xcq6yeDVXaP/Millff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0" y="0"/>
            <a:ext cx="428625" cy="428625"/>
          </a:xfrm>
          <a:prstGeom prst="rect">
            <a:avLst/>
          </a:prstGeom>
          <a:noFill/>
        </p:spPr>
      </p:pic>
      <p:pic>
        <p:nvPicPr>
          <p:cNvPr id="26628" name="Рисунок 3" descr="https://cdn1.ozone.ru/s3/multimedia-b/600600250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504825" cy="381000"/>
          </a:xfrm>
          <a:prstGeom prst="rect">
            <a:avLst/>
          </a:prstGeom>
          <a:noFill/>
        </p:spPr>
      </p:pic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571868" y="2071678"/>
          <a:ext cx="4357718" cy="4159135"/>
        </p:xfrm>
        <a:graphic>
          <a:graphicData uri="http://schemas.openxmlformats.org/drawingml/2006/table">
            <a:tbl>
              <a:tblPr/>
              <a:tblGrid>
                <a:gridCol w="895739"/>
                <a:gridCol w="1090716"/>
                <a:gridCol w="1185953"/>
                <a:gridCol w="1185310"/>
              </a:tblGrid>
              <a:tr h="1000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Онлайн-магазины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01" marR="6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Магазин №1.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МягКО и ЛегКО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01" marR="6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Магазин №2.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 плену уюта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01" marR="6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Магазин №3.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Домашний стиль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01" marR="6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01" marR="6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01" marR="6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01" marR="6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001" marR="6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Цена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01" marR="6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600 р. 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01" marR="6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400 р.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01" marR="6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500 р.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01" marR="6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9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Доставка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01" marR="6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бесплатно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01" marR="6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200 р., при покупке от 500 р.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бесплатно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01" marR="6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бесплатно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01" marR="6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72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Особые условия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01" marR="6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Введите при заказе промокод: 3112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tap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Получите скидку 50 р.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01" marR="6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При заказе на любую сумму щёточка для чистки обуви в подарок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01" marR="6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При следующем заказе скидка 15 %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01" marR="6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Рейтинг магазина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01" marR="6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4.2 / 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01" marR="6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4.9 / 5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01" marR="6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4.7 / 5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01" marR="61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6633" name="Рисунок 1" descr="https://img-cdn.tinkoffjournal.ru/my-wish-is-02.eqh20jm88dq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0" y="0"/>
            <a:ext cx="609600" cy="400050"/>
          </a:xfrm>
          <a:prstGeom prst="rect">
            <a:avLst/>
          </a:prstGeom>
          <a:noFill/>
        </p:spPr>
      </p:pic>
      <p:pic>
        <p:nvPicPr>
          <p:cNvPr id="26632" name="Рисунок 2" descr="http://ae01.alicdn.com/kf/HTB1Ukz1XOnrK1Rjy1Xcq6yeDVXaP/Millff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0" y="0"/>
            <a:ext cx="428625" cy="428625"/>
          </a:xfrm>
          <a:prstGeom prst="rect">
            <a:avLst/>
          </a:prstGeom>
          <a:noFill/>
        </p:spPr>
      </p:pic>
      <p:pic>
        <p:nvPicPr>
          <p:cNvPr id="26631" name="Рисунок 3" descr="https://cdn1.ozone.ru/s3/multimedia-b/600600250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504825" cy="381000"/>
          </a:xfrm>
          <a:prstGeom prst="rect">
            <a:avLst/>
          </a:prstGeom>
          <a:noFill/>
        </p:spPr>
      </p:pic>
      <p:pic>
        <p:nvPicPr>
          <p:cNvPr id="18" name="Рисунок 17" descr="https://img-cdn.tinkoffjournal.ru/my-wish-is-02.eqh20jm88dq3.jpg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1="http://schemas.microsoft.com/office/drawing/2015/9/8/chartex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4643438" y="2928934"/>
            <a:ext cx="714380" cy="403860"/>
          </a:xfrm>
          <a:prstGeom prst="rect">
            <a:avLst/>
          </a:prstGeom>
        </p:spPr>
      </p:pic>
      <p:pic>
        <p:nvPicPr>
          <p:cNvPr id="19" name="Рисунок 18" descr="http://ae01.alicdn.com/kf/HTB1Ukz1XOnrK1Rjy1Xcq6yeDVXaP/Millffy.jpg"/>
          <p:cNvPicPr/>
          <p:nvPr/>
        </p:nvPicPr>
        <p:blipFill>
          <a:blip r:embed="rId5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1="http://schemas.microsoft.com/office/drawing/2015/9/8/chartex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5857884" y="2857496"/>
            <a:ext cx="571504" cy="498158"/>
          </a:xfrm>
          <a:prstGeom prst="rect">
            <a:avLst/>
          </a:prstGeom>
        </p:spPr>
      </p:pic>
      <p:pic>
        <p:nvPicPr>
          <p:cNvPr id="20" name="Рисунок 19" descr="https://cdn1.ozone.ru/s3/multimedia-b/6006002507.jpg"/>
          <p:cNvPicPr/>
          <p:nvPr/>
        </p:nvPicPr>
        <p:blipFill>
          <a:blip r:embed="rId7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1="http://schemas.microsoft.com/office/drawing/2015/9/8/chartex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58016" y="2928934"/>
            <a:ext cx="714380" cy="452438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Box 20"/>
          <p:cNvSpPr txBox="1"/>
          <p:nvPr/>
        </p:nvSpPr>
        <p:spPr>
          <a:xfrm>
            <a:off x="500034" y="2887682"/>
            <a:ext cx="271464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2400" dirty="0" smtClean="0"/>
              <a:t>В каком из </a:t>
            </a:r>
            <a:r>
              <a:rPr lang="ru-RU" sz="2400" dirty="0" err="1" smtClean="0"/>
              <a:t>онлайн-магазинов</a:t>
            </a:r>
            <a:r>
              <a:rPr lang="ru-RU" sz="2400" dirty="0" smtClean="0"/>
              <a:t> сёстрам выгоднее купить тапочки в подарок бабушке? </a:t>
            </a:r>
          </a:p>
          <a:p>
            <a:pPr fontAlgn="base"/>
            <a:r>
              <a:rPr lang="ru-RU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 descr="https://st3.depositphotos.com/4601361/12870/i/950/depositphotos_128703936-stock-photo-new-year-tree-toy-ball.jpg"/>
          <p:cNvPicPr>
            <a:picLocks noChangeAspect="1" noChangeArrowheads="1"/>
          </p:cNvPicPr>
          <p:nvPr/>
        </p:nvPicPr>
        <p:blipFill>
          <a:blip r:embed="rId2" cstate="print"/>
          <a:srcRect t="11084"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778990"/>
            <a:ext cx="4392488" cy="1901846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sz="1800" dirty="0"/>
          </a:p>
          <a:p>
            <a:endParaRPr lang="ru-RU" dirty="0"/>
          </a:p>
        </p:txBody>
      </p:sp>
      <p:pic>
        <p:nvPicPr>
          <p:cNvPr id="7" name="Рисунок 6" descr="1490690069_1632-girlyand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28600"/>
            <a:ext cx="8153400" cy="10572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2910" y="3643314"/>
            <a:ext cx="7706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              </a:t>
            </a:r>
            <a:endParaRPr lang="ru-RU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214546" y="2357430"/>
            <a:ext cx="485778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Мне кажется, с этим планированием и поиском подарков на Новый год мы приобрели ценный опыт, – сказала Саша.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Теперь можем давать советы нашим друзьям, как лучше приобретать подарки, избегая лишних трат, – ответила Даша.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28728" y="4357694"/>
            <a:ext cx="58579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советы сестер помогут избежать лишних трат?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Выберите в выпадающих меню «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Полезный совет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» или «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Бесполезный совет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» для каждого совета.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 descr="https://st3.depositphotos.com/4601361/12870/i/950/depositphotos_128703936-stock-photo-new-year-tree-toy-ball.jpg"/>
          <p:cNvPicPr>
            <a:picLocks noChangeAspect="1" noChangeArrowheads="1"/>
          </p:cNvPicPr>
          <p:nvPr/>
        </p:nvPicPr>
        <p:blipFill>
          <a:blip r:embed="rId2" cstate="print"/>
          <a:srcRect t="11084"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778990"/>
            <a:ext cx="4392488" cy="1901846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sz="1800" dirty="0"/>
          </a:p>
          <a:p>
            <a:endParaRPr lang="ru-RU" dirty="0"/>
          </a:p>
        </p:txBody>
      </p:sp>
      <p:pic>
        <p:nvPicPr>
          <p:cNvPr id="7" name="Рисунок 6" descr="1490690069_1632-girlyand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28600"/>
            <a:ext cx="8153400" cy="10572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2910" y="3643314"/>
            <a:ext cx="7706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              </a:t>
            </a:r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714480" y="2071678"/>
          <a:ext cx="6286544" cy="4608582"/>
        </p:xfrm>
        <a:graphic>
          <a:graphicData uri="http://schemas.openxmlformats.org/drawingml/2006/table">
            <a:tbl>
              <a:tblPr/>
              <a:tblGrid>
                <a:gridCol w="3884717"/>
                <a:gridCol w="2401827"/>
              </a:tblGrid>
              <a:tr h="5214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Советы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Полезный или бесполезный совет?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Обсудите заранее идеи подарков, чтобы не потратить денег больше, чем вы отложили.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Полезный совет/Бесполезный совет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Покупайте заранее, чтобы избежать большого количества людей в торговых центрах.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Полезный совет/Бесполезный совет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21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Не поленитесь проверить сайты однотипных магазинов, чтобы найти самое выгодное предложение.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Полезный совет/Бесполезный совет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Вместо подарочных пакетов приобретите подарочную бумагу и упакуйте сами.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Полезный совет/Бесполезный совет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21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Заказывайте подарки в онлайн-магазинах, чтобы сэкономить время на походы в торговые центры.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8" marR="668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Полезный совет/Бесполезный совет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18" marR="668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 descr="https://st3.depositphotos.com/4601361/12870/i/950/depositphotos_128703936-stock-photo-new-year-tree-toy-ball.jpg"/>
          <p:cNvPicPr>
            <a:picLocks noChangeAspect="1" noChangeArrowheads="1"/>
          </p:cNvPicPr>
          <p:nvPr/>
        </p:nvPicPr>
        <p:blipFill>
          <a:blip r:embed="rId2" cstate="print"/>
          <a:srcRect t="11084"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778990"/>
            <a:ext cx="4392488" cy="1901846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sz="1800" dirty="0"/>
          </a:p>
          <a:p>
            <a:endParaRPr lang="ru-RU" dirty="0"/>
          </a:p>
        </p:txBody>
      </p:sp>
      <p:pic>
        <p:nvPicPr>
          <p:cNvPr id="7" name="Рисунок 6" descr="1490690069_1632-girlyand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28600"/>
            <a:ext cx="8153400" cy="10572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2910" y="3643314"/>
            <a:ext cx="7706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             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071670" y="2571744"/>
            <a:ext cx="57411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5</a:t>
            </a:r>
            <a:r>
              <a:rPr lang="ru-RU" sz="2400" b="1" dirty="0" smtClean="0"/>
              <a:t> советов при подготовке к Новому году:</a:t>
            </a:r>
            <a:endParaRPr lang="ru-RU" sz="2400" dirty="0" smtClean="0"/>
          </a:p>
          <a:p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14348" y="3643314"/>
            <a:ext cx="821537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/>
              <a:t>Очень важно заняться планированием предварительно</a:t>
            </a:r>
          </a:p>
          <a:p>
            <a:pPr algn="ctr"/>
            <a:r>
              <a:rPr lang="ru-RU" sz="2400" b="1" i="1" dirty="0" smtClean="0"/>
              <a:t>Необходимо составлять списки</a:t>
            </a:r>
          </a:p>
          <a:p>
            <a:pPr algn="ctr"/>
            <a:r>
              <a:rPr lang="ru-RU" sz="2400" b="1" i="1" dirty="0" smtClean="0"/>
              <a:t>Определить бюджет для праздников</a:t>
            </a:r>
          </a:p>
          <a:p>
            <a:pPr algn="ctr"/>
            <a:r>
              <a:rPr lang="ru-RU" sz="2400" b="1" i="1" dirty="0" smtClean="0"/>
              <a:t>Составить меню новогоднего стола</a:t>
            </a:r>
          </a:p>
          <a:p>
            <a:pPr algn="ctr"/>
            <a:r>
              <a:rPr lang="ru-RU" sz="2400" b="1" i="1" dirty="0" smtClean="0"/>
              <a:t>Пользоваться скидками и акциями</a:t>
            </a:r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 descr="https://st3.depositphotos.com/4601361/12870/i/950/depositphotos_128703936-stock-photo-new-year-tree-toy-ball.jpg"/>
          <p:cNvPicPr>
            <a:picLocks noChangeAspect="1" noChangeArrowheads="1"/>
          </p:cNvPicPr>
          <p:nvPr/>
        </p:nvPicPr>
        <p:blipFill>
          <a:blip r:embed="rId2" cstate="print"/>
          <a:srcRect t="11084"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778990"/>
            <a:ext cx="4392488" cy="1901846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sz="1800" dirty="0"/>
          </a:p>
          <a:p>
            <a:endParaRPr lang="ru-RU" dirty="0"/>
          </a:p>
        </p:txBody>
      </p:sp>
      <p:pic>
        <p:nvPicPr>
          <p:cNvPr id="7" name="Рисунок 6" descr="1490690069_1632-girlyand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28600"/>
            <a:ext cx="8153400" cy="10572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2910" y="3643314"/>
            <a:ext cx="7706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 descr="https://st3.depositphotos.com/4601361/12870/i/950/depositphotos_128703936-stock-photo-new-year-tree-toy-ball.jpg"/>
          <p:cNvPicPr>
            <a:picLocks noChangeAspect="1" noChangeArrowheads="1"/>
          </p:cNvPicPr>
          <p:nvPr/>
        </p:nvPicPr>
        <p:blipFill>
          <a:blip r:embed="rId2" cstate="print"/>
          <a:srcRect t="11084"/>
          <a:stretch>
            <a:fillRect/>
          </a:stretch>
        </p:blipFill>
        <p:spPr bwMode="auto">
          <a:xfrm>
            <a:off x="13676" y="0"/>
            <a:ext cx="9144000" cy="6858001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778990"/>
            <a:ext cx="4392488" cy="1901846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sz="1800" dirty="0"/>
          </a:p>
          <a:p>
            <a:endParaRPr lang="ru-RU" dirty="0"/>
          </a:p>
        </p:txBody>
      </p:sp>
      <p:pic>
        <p:nvPicPr>
          <p:cNvPr id="7" name="Рисунок 6" descr="1490690069_1632-girlyand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1670" y="214290"/>
            <a:ext cx="5472122" cy="985822"/>
          </a:xfrm>
          <a:prstGeom prst="rect">
            <a:avLst/>
          </a:prstGeom>
        </p:spPr>
      </p:pic>
      <p:pic>
        <p:nvPicPr>
          <p:cNvPr id="8" name="Рисунок 7" descr="https://i.pinimg.com/736x/60/31/a8/6031a8da9fcc2220aef6cc203ae9573d--christmas-printables-zima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1214422"/>
            <a:ext cx="3790950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s://i.pinimg.com/236x/5f/70/00/5f700070a97b649288e4b7dc651d5c8c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1142984"/>
            <a:ext cx="3819525" cy="5372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 descr="https://st3.depositphotos.com/4601361/12870/i/950/depositphotos_128703936-stock-photo-new-year-tree-toy-ball.jpg"/>
          <p:cNvPicPr>
            <a:picLocks noChangeAspect="1" noChangeArrowheads="1"/>
          </p:cNvPicPr>
          <p:nvPr/>
        </p:nvPicPr>
        <p:blipFill>
          <a:blip r:embed="rId2" cstate="print"/>
          <a:srcRect t="11084"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778990"/>
            <a:ext cx="4392488" cy="1901846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sz="1800" dirty="0"/>
          </a:p>
          <a:p>
            <a:endParaRPr lang="ru-RU" dirty="0"/>
          </a:p>
        </p:txBody>
      </p:sp>
      <p:pic>
        <p:nvPicPr>
          <p:cNvPr id="7" name="Рисунок 6" descr="1490690069_1632-girlyand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28600"/>
            <a:ext cx="8153400" cy="1057275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428728" y="3357562"/>
            <a:ext cx="635798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Новогодние задачи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 descr="https://st3.depositphotos.com/4601361/12870/i/950/depositphotos_128703936-stock-photo-new-year-tree-toy-ball.jpg"/>
          <p:cNvPicPr>
            <a:picLocks noChangeAspect="1" noChangeArrowheads="1"/>
          </p:cNvPicPr>
          <p:nvPr/>
        </p:nvPicPr>
        <p:blipFill>
          <a:blip r:embed="rId2" cstate="print"/>
          <a:srcRect t="11084"/>
          <a:stretch>
            <a:fillRect/>
          </a:stretch>
        </p:blipFill>
        <p:spPr bwMode="auto">
          <a:xfrm>
            <a:off x="13676" y="0"/>
            <a:ext cx="9144000" cy="6858001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778990"/>
            <a:ext cx="4392488" cy="1901846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sz="1800" dirty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2857496"/>
            <a:ext cx="671517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/>
              <a:t> </a:t>
            </a:r>
            <a:endParaRPr lang="ru-RU" sz="4000" dirty="0" smtClean="0"/>
          </a:p>
          <a:p>
            <a:pPr algn="ctr"/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</p:txBody>
      </p:sp>
      <p:pic>
        <p:nvPicPr>
          <p:cNvPr id="7" name="Рисунок 6" descr="1490690069_1632-girlyand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28600"/>
            <a:ext cx="8153400" cy="10572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1472" y="3500438"/>
            <a:ext cx="8388450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Составить расписание уборки и приготовления блюд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Рассчитать необходимое количество продуктов и стоимости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меню для новогоднего стола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Подарки для родственников и друзей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 descr="https://st3.depositphotos.com/4601361/12870/i/950/depositphotos_128703936-stock-photo-new-year-tree-toy-ball.jpg"/>
          <p:cNvPicPr>
            <a:picLocks noChangeAspect="1" noChangeArrowheads="1"/>
          </p:cNvPicPr>
          <p:nvPr/>
        </p:nvPicPr>
        <p:blipFill>
          <a:blip r:embed="rId2" cstate="print"/>
          <a:srcRect t="11084"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778990"/>
            <a:ext cx="4392488" cy="1901846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sz="1800" dirty="0"/>
          </a:p>
          <a:p>
            <a:endParaRPr lang="ru-RU" dirty="0"/>
          </a:p>
        </p:txBody>
      </p:sp>
      <p:pic>
        <p:nvPicPr>
          <p:cNvPr id="7" name="Рисунок 6" descr="1490690069_1632-girlyand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28600"/>
            <a:ext cx="8153400" cy="10572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2910" y="3643314"/>
            <a:ext cx="77060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              Составить расписание на 7 дней</a:t>
            </a:r>
          </a:p>
          <a:p>
            <a:pPr algn="ctr"/>
            <a:r>
              <a:rPr lang="ru-RU" dirty="0" smtClean="0"/>
              <a:t>с учетом уборки дома,  покупки продуктов и подарков,  новогоднего декора</a:t>
            </a:r>
          </a:p>
          <a:p>
            <a:pPr algn="ctr"/>
            <a:r>
              <a:rPr lang="ru-RU" dirty="0" smtClean="0"/>
              <a:t> (украшение комнаты), приготовление блюд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571868" y="2928934"/>
            <a:ext cx="1826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1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 descr="https://st3.depositphotos.com/4601361/12870/i/950/depositphotos_128703936-stock-photo-new-year-tree-toy-ball.jpg"/>
          <p:cNvPicPr>
            <a:picLocks noChangeAspect="1" noChangeArrowheads="1"/>
          </p:cNvPicPr>
          <p:nvPr/>
        </p:nvPicPr>
        <p:blipFill>
          <a:blip r:embed="rId2" cstate="print"/>
          <a:srcRect t="11084"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778990"/>
            <a:ext cx="4392488" cy="1901846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sz="1800" dirty="0"/>
          </a:p>
          <a:p>
            <a:endParaRPr lang="ru-RU" dirty="0"/>
          </a:p>
        </p:txBody>
      </p:sp>
      <p:pic>
        <p:nvPicPr>
          <p:cNvPr id="7" name="Рисунок 6" descr="1490690069_1632-girlyand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28600"/>
            <a:ext cx="8153400" cy="10572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2910" y="3643314"/>
            <a:ext cx="77060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Рассчитать необходимое количество продуктов и стоимости меню для новогоднего стола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571868" y="2928934"/>
            <a:ext cx="1826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2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 descr="https://st3.depositphotos.com/4601361/12870/i/950/depositphotos_128703936-stock-photo-new-year-tree-toy-ball.jpg"/>
          <p:cNvPicPr>
            <a:picLocks noChangeAspect="1" noChangeArrowheads="1"/>
          </p:cNvPicPr>
          <p:nvPr/>
        </p:nvPicPr>
        <p:blipFill>
          <a:blip r:embed="rId2" cstate="print"/>
          <a:srcRect t="11084"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778990"/>
            <a:ext cx="4392488" cy="1901846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sz="1800" dirty="0"/>
          </a:p>
          <a:p>
            <a:endParaRPr lang="ru-RU" dirty="0"/>
          </a:p>
        </p:txBody>
      </p:sp>
      <p:pic>
        <p:nvPicPr>
          <p:cNvPr id="7" name="Рисунок 6" descr="1490690069_1632-girlyand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28600"/>
            <a:ext cx="8153400" cy="10572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2910" y="3643314"/>
            <a:ext cx="7706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             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928794" y="3357562"/>
            <a:ext cx="46308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Салат "Оливье"  </a:t>
            </a:r>
          </a:p>
          <a:p>
            <a:pPr lvl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Жареное куриное мясо  </a:t>
            </a:r>
          </a:p>
          <a:p>
            <a:pPr lvl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Толченая картошка (пюре)  </a:t>
            </a:r>
          </a:p>
          <a:p>
            <a:pPr lvl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Бутерброды с красной рыбой  </a:t>
            </a:r>
          </a:p>
          <a:p>
            <a:pPr lvl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Мандарины  </a:t>
            </a:r>
          </a:p>
          <a:p>
            <a:pPr lvl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Лимонад  </a:t>
            </a:r>
          </a:p>
          <a:p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57422" y="2786058"/>
            <a:ext cx="1269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МЕНЮ: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 descr="https://st3.depositphotos.com/4601361/12870/i/950/depositphotos_128703936-stock-photo-new-year-tree-toy-ball.jpg"/>
          <p:cNvPicPr>
            <a:picLocks noChangeAspect="1" noChangeArrowheads="1"/>
          </p:cNvPicPr>
          <p:nvPr/>
        </p:nvPicPr>
        <p:blipFill>
          <a:blip r:embed="rId2" cstate="print"/>
          <a:srcRect t="11084"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778990"/>
            <a:ext cx="4392488" cy="1901846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sz="1800" dirty="0"/>
          </a:p>
          <a:p>
            <a:endParaRPr lang="ru-RU" dirty="0"/>
          </a:p>
        </p:txBody>
      </p:sp>
      <p:pic>
        <p:nvPicPr>
          <p:cNvPr id="7" name="Рисунок 6" descr="1490690069_1632-girlyand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28600"/>
            <a:ext cx="8153400" cy="10572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2910" y="3643314"/>
            <a:ext cx="7706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              Стоимость меню на 5 человек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 descr="https://st3.depositphotos.com/4601361/12870/i/950/depositphotos_128703936-stock-photo-new-year-tree-toy-ball.jpg"/>
          <p:cNvPicPr>
            <a:picLocks noChangeAspect="1" noChangeArrowheads="1"/>
          </p:cNvPicPr>
          <p:nvPr/>
        </p:nvPicPr>
        <p:blipFill>
          <a:blip r:embed="rId2" cstate="print"/>
          <a:srcRect t="11084"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778990"/>
            <a:ext cx="4392488" cy="1901846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sz="1800" dirty="0"/>
          </a:p>
          <a:p>
            <a:endParaRPr lang="ru-RU" dirty="0"/>
          </a:p>
        </p:txBody>
      </p:sp>
      <p:pic>
        <p:nvPicPr>
          <p:cNvPr id="7" name="Рисунок 6" descr="1490690069_1632-girlyand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28600"/>
            <a:ext cx="8153400" cy="10572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2910" y="3643314"/>
            <a:ext cx="7706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             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571868" y="2928934"/>
            <a:ext cx="1826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3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86050" y="4429132"/>
            <a:ext cx="32422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Подарки к Новому году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680</Words>
  <Application>Microsoft Office PowerPoint</Application>
  <PresentationFormat>Экран (4:3)</PresentationFormat>
  <Paragraphs>133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DNA7 X86</cp:lastModifiedBy>
  <cp:revision>33</cp:revision>
  <dcterms:created xsi:type="dcterms:W3CDTF">2024-12-24T15:23:58Z</dcterms:created>
  <dcterms:modified xsi:type="dcterms:W3CDTF">2024-12-25T04:29:55Z</dcterms:modified>
</cp:coreProperties>
</file>