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79" r:id="rId10"/>
    <p:sldId id="277" r:id="rId11"/>
    <p:sldId id="276" r:id="rId12"/>
    <p:sldId id="275" r:id="rId13"/>
    <p:sldId id="280" r:id="rId14"/>
    <p:sldId id="266" r:id="rId15"/>
    <p:sldId id="267" r:id="rId16"/>
    <p:sldId id="270" r:id="rId17"/>
    <p:sldId id="281" r:id="rId18"/>
    <p:sldId id="268" r:id="rId19"/>
    <p:sldId id="269" r:id="rId20"/>
    <p:sldId id="271" r:id="rId21"/>
    <p:sldId id="282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8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5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09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30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5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94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4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5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3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2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6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5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7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8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9C1F-3AD8-4231-9B44-4992E3B81D4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C11265-D1FE-49D8-AF6F-8E247F52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eb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" y="0"/>
            <a:ext cx="11287594" cy="67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36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60732"/>
              </p:ext>
            </p:extLst>
          </p:nvPr>
        </p:nvGraphicFramePr>
        <p:xfrm>
          <a:off x="884419" y="719662"/>
          <a:ext cx="10508105" cy="554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828">
                  <a:extLst>
                    <a:ext uri="{9D8B030D-6E8A-4147-A177-3AD203B41FA5}">
                      <a16:colId xmlns:a16="http://schemas.microsoft.com/office/drawing/2014/main" val="639357665"/>
                    </a:ext>
                  </a:extLst>
                </a:gridCol>
                <a:gridCol w="3991568">
                  <a:extLst>
                    <a:ext uri="{9D8B030D-6E8A-4147-A177-3AD203B41FA5}">
                      <a16:colId xmlns:a16="http://schemas.microsoft.com/office/drawing/2014/main" val="4260473441"/>
                    </a:ext>
                  </a:extLst>
                </a:gridCol>
                <a:gridCol w="3250709">
                  <a:extLst>
                    <a:ext uri="{9D8B030D-6E8A-4147-A177-3AD203B41FA5}">
                      <a16:colId xmlns:a16="http://schemas.microsoft.com/office/drawing/2014/main" val="3592361892"/>
                    </a:ext>
                  </a:extLst>
                </a:gridCol>
              </a:tblGrid>
              <a:tr h="92437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Линии сравнения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Северное общество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Южное общество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946428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961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18272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территориального устройства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84533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вопроса о земле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28152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Крестьянский 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5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3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84419" y="719662"/>
          <a:ext cx="10508105" cy="554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828">
                  <a:extLst>
                    <a:ext uri="{9D8B030D-6E8A-4147-A177-3AD203B41FA5}">
                      <a16:colId xmlns:a16="http://schemas.microsoft.com/office/drawing/2014/main" val="639357665"/>
                    </a:ext>
                  </a:extLst>
                </a:gridCol>
                <a:gridCol w="3991568">
                  <a:extLst>
                    <a:ext uri="{9D8B030D-6E8A-4147-A177-3AD203B41FA5}">
                      <a16:colId xmlns:a16="http://schemas.microsoft.com/office/drawing/2014/main" val="4260473441"/>
                    </a:ext>
                  </a:extLst>
                </a:gridCol>
                <a:gridCol w="3250709">
                  <a:extLst>
                    <a:ext uri="{9D8B030D-6E8A-4147-A177-3AD203B41FA5}">
                      <a16:colId xmlns:a16="http://schemas.microsoft.com/office/drawing/2014/main" val="3592361892"/>
                    </a:ext>
                  </a:extLst>
                </a:gridCol>
              </a:tblGrid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Линии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Северное общество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Южное общество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946428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«Конституция»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961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Конституционная монархия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18272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территориального устройства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Федеративное государство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84533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вопроса о земле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Частная собственность неприкосновенна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28152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Крестьянский 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Отмена крепостного права и военных поселений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5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9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014783"/>
              </p:ext>
            </p:extLst>
          </p:nvPr>
        </p:nvGraphicFramePr>
        <p:xfrm>
          <a:off x="884419" y="719662"/>
          <a:ext cx="10508105" cy="554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828">
                  <a:extLst>
                    <a:ext uri="{9D8B030D-6E8A-4147-A177-3AD203B41FA5}">
                      <a16:colId xmlns:a16="http://schemas.microsoft.com/office/drawing/2014/main" val="639357665"/>
                    </a:ext>
                  </a:extLst>
                </a:gridCol>
                <a:gridCol w="3991568">
                  <a:extLst>
                    <a:ext uri="{9D8B030D-6E8A-4147-A177-3AD203B41FA5}">
                      <a16:colId xmlns:a16="http://schemas.microsoft.com/office/drawing/2014/main" val="4260473441"/>
                    </a:ext>
                  </a:extLst>
                </a:gridCol>
                <a:gridCol w="3250709">
                  <a:extLst>
                    <a:ext uri="{9D8B030D-6E8A-4147-A177-3AD203B41FA5}">
                      <a16:colId xmlns:a16="http://schemas.microsoft.com/office/drawing/2014/main" val="3592361892"/>
                    </a:ext>
                  </a:extLst>
                </a:gridCol>
              </a:tblGrid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Линии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Северное общество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Южное общество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946428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«Конституция»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«Русская Правда»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961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Конституционная монархия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Республика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18272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территориального устройства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Федеративное государство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Унитарное государство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84533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вопроса о земле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Частная собственность неприкосновенна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Разделена на частную и общественную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28152"/>
                  </a:ext>
                </a:extLst>
              </a:tr>
              <a:tr h="924371">
                <a:tc>
                  <a:txBody>
                    <a:bodyPr/>
                    <a:lstStyle/>
                    <a:p>
                      <a:r>
                        <a:rPr lang="ru-RU" dirty="0" smtClean="0"/>
                        <a:t>Крестьянский 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Отмена крепостного права и военных поселений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Отмена крепостного права и военных поселений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5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2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621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70" y="0"/>
            <a:ext cx="440710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0"/>
            <a:ext cx="4681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7344" cy="6657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4" y="0"/>
            <a:ext cx="430373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083" y="0"/>
            <a:ext cx="4476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99803"/>
            <a:ext cx="11662347" cy="62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846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поражения восстания 14 декабря 1825 года: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846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поражения восстания 14 декабря 1825 года: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срыв первоначального плана восстания,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Трубецкого и Якубовича в момент восстания,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обратиться к народу на площади,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в подготовке восстания,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выжидательная тактика,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нерешительность восставших,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численное превосходство и лучшее вооружение войск, присягнувших Николаю 1.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0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" y="0"/>
            <a:ext cx="11422505" cy="6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" y="214312"/>
            <a:ext cx="10283253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764" y="1122363"/>
            <a:ext cx="9278911" cy="338967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«Восстание декабристов 14 декабря 1825г.»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7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начение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восстания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декабристов.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начение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восстания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декабристов.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 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Совершена первая попытка изменения социально-политической системы;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Декабристы положили начало освободительному движению в России, повлияли на дальнейшее его развитие;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декабристов оказали влияние на творчество видных деятелей культуры.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8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«Декабристы – истинные и верные сыны или группа заговорщиков – предателей своего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Отечества?»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9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9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на вопросы: с.62,1-4(вопросы к тексту параграфа), 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63, ворос5* (думаем, сравниваем, размышляем)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темы «Движение декабристов» мне открылись: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93298"/>
            <a:ext cx="8596668" cy="34480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самых важных имени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самых важных события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…….…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самых важных чувства ……..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самых важных качества ……… 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597" y="365125"/>
            <a:ext cx="10739203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темы: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зарождения движения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декабристов.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декабристские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 и Южного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декабристов.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восстания декабристов.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478" y="554113"/>
            <a:ext cx="8634335" cy="532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А.И. Герцен: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«…Люди 14 декабря, фаланга героев, вскормленная, как Ромул и Рем, молоком дикого зверя… Это какие-то богатыри, кованные из чистой стали с головы до ног, воины-сподвижники, вышедшие сознательно на явную гибель, чтобы разбудить к новой жизни молодое поколение и очистить детей, рожденных в среде палачества и раболепия».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М.М. Карамзин: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"Вот нелепая трагедия наших безумных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либералистов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Дай Бог, чтобы истинных злодеев нашлось между ними не так много. Солдаты были только жертвой обмана".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Модест Корф: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«...В то время, когда большая часть войск присягала в совершенном порядке и огромное большинство народонаселения столицы с умилением произносило или готовилось произнести обет вечной верности монарху, …, скопище людей злонамеренных или обольщенных, обманывающих или обманутых, стремилось осквернить эти священные минуты пролитием родной крови и дерзким, чуждым нашей святой Руси преступлением».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Декабристы – истинные и верные сыны или группа заговорщиков – предателей своего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Отечества?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1086" cy="1803816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зарождения движения декабристов.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9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зарождения движения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декабристов.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3455"/>
            <a:ext cx="8596668" cy="4092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1)Желание дворян помочь народу, победившему лучшую в мире французскую армию.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Заграничные походы русской армии и знакомство будущих декабристов с политическим устройством европейских государств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Желание предотвратить возможность повторения «пугачевщины».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Изменение политики Александра I.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Влияние идей европейского просвещения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его революционного направления.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" y="609600"/>
            <a:ext cx="11212643" cy="177383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декабристские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организанции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группам: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432748"/>
            <a:ext cx="8596668" cy="260861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группа(1вариант):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текст на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стр.55 -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«Союз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спасения».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группа(2 вариант):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текст на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стр.56 -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«Союз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благоденствия».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53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" y="609600"/>
            <a:ext cx="11212643" cy="177383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Северное и Южное общества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группам: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432748"/>
            <a:ext cx="8596668" cy="260861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группа(1вариант):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текст на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стр.57 -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«Южное общество».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группа(2 вариант):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текст на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стр.58 -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«Северное общество».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4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411</Words>
  <Application>Microsoft Office PowerPoint</Application>
  <PresentationFormat>Широкоэкранный</PresentationFormat>
  <Paragraphs>91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Тема: «Восстание декабристов 14 декабря 1825г.»</vt:lpstr>
      <vt:lpstr>План изучения темы:</vt:lpstr>
      <vt:lpstr>Презентация PowerPoint</vt:lpstr>
      <vt:lpstr>Проблемный вопрос:</vt:lpstr>
      <vt:lpstr>Причины зарождения движения декабристов.</vt:lpstr>
      <vt:lpstr>Причины зарождения движения декабристов.</vt:lpstr>
      <vt:lpstr>Ранние декабристские организанции: Работа по группам: </vt:lpstr>
      <vt:lpstr>Северное и Южное общества Работа по группам: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поражения восстания 14 декабря 1825 года: </vt:lpstr>
      <vt:lpstr>Причины поражения восстания 14 декабря 1825 года: </vt:lpstr>
      <vt:lpstr>Презентация PowerPoint</vt:lpstr>
      <vt:lpstr>Презентация PowerPoint</vt:lpstr>
      <vt:lpstr>Значение восстания декабристов.</vt:lpstr>
      <vt:lpstr>Значение восстания декабристов.</vt:lpstr>
      <vt:lpstr>Проблемный вопрос:</vt:lpstr>
      <vt:lpstr>Домашнее задание </vt:lpstr>
      <vt:lpstr>Рефлексия: При изучении темы «Движение декабристов» мне открылись:  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22</cp:revision>
  <dcterms:created xsi:type="dcterms:W3CDTF">2024-12-18T17:17:59Z</dcterms:created>
  <dcterms:modified xsi:type="dcterms:W3CDTF">2024-12-23T20:53:35Z</dcterms:modified>
</cp:coreProperties>
</file>